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08"/>
    <p:restoredTop sz="69739"/>
  </p:normalViewPr>
  <p:slideViewPr>
    <p:cSldViewPr snapToGrid="0">
      <p:cViewPr varScale="1">
        <p:scale>
          <a:sx n="83" d="100"/>
          <a:sy n="83" d="100"/>
        </p:scale>
        <p:origin x="184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afff6a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fafff6a89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fafff6a89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afff6a89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fafff6a898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fafff6a898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fff6a89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fafff6a898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fff6a898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afff6a89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fafff6a898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read this, governments and corporations are failing to make what should be the easiest possible choice: whether to save millions of lives by providing equal access to the COVID-19 vaccines.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year ago, the barrier to beating this cruel disease was science. Today it is inequality. </a:t>
            </a:r>
            <a:r>
              <a:rPr lang="e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the ability to vaccinate the world and to end this pandemic. But instead, </a:t>
            </a:r>
            <a:r>
              <a:rPr lang="e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 countries </a:t>
            </a:r>
            <a:r>
              <a:rPr lang="e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hoarding vaccines and protecting the profits of their </a:t>
            </a:r>
            <a:r>
              <a:rPr lang="e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pharmaceutical corporations </a:t>
            </a:r>
            <a:r>
              <a:rPr lang="e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saving lives.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 and implement </a:t>
            </a:r>
            <a:r>
              <a:rPr lang="e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global roadmap to herd immunity</a:t>
            </a:r>
            <a:r>
              <a:rPr lang="e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with </a:t>
            </a:r>
            <a:r>
              <a:rPr lang="e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60% of people across all countries offered a vaccine by the end of 2021 </a:t>
            </a:r>
            <a:r>
              <a:rPr lang="e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 vaccine for all who need one by end of 2022.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Suspending relevant intellectual property rules and ensuring the mandatory pooling of all COVID-19 related knowledge, data and technologies </a:t>
            </a:r>
            <a:r>
              <a:rPr lang="e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(WTO WAIVER &amp; C-TAP)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 public funding </a:t>
            </a:r>
            <a:r>
              <a:rPr lang="e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in a rapid and massive increase </a:t>
            </a:r>
            <a:r>
              <a:rPr lang="e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vaccine manufacturing </a:t>
            </a:r>
            <a:r>
              <a:rPr lang="e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well as research and development (R&amp;D) capacity to build a global distributed network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COVID-19 vaccines, treatments and tests are provided free of charge to everyone, everywhere</a:t>
            </a:r>
            <a:r>
              <a:rPr lang="e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allocated according to need.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 up sustainable investment in </a:t>
            </a:r>
            <a:r>
              <a:rPr lang="e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health systems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fafff6a898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afff6a89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fafff6a898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gfafff6a898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eoplesvaccine.org/supporter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766"/>
          <a:stretch/>
        </p:blipFill>
        <p:spPr>
          <a:xfrm>
            <a:off x="15" y="-1"/>
            <a:ext cx="9143985" cy="329624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 rot="10800000" flipH="1">
            <a:off x="6214888" y="3423037"/>
            <a:ext cx="2929112" cy="1720463"/>
          </a:xfrm>
          <a:custGeom>
            <a:avLst/>
            <a:gdLst/>
            <a:ahLst/>
            <a:cxnLst/>
            <a:rect l="l" t="t" r="r" b="b"/>
            <a:pathLst>
              <a:path w="3905483" h="2293951" extrusionOk="0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/>
          <p:nvPr/>
        </p:nvSpPr>
        <p:spPr>
          <a:xfrm rot="10800000" flipH="1">
            <a:off x="1" y="3423037"/>
            <a:ext cx="6833104" cy="1720463"/>
          </a:xfrm>
          <a:custGeom>
            <a:avLst/>
            <a:gdLst/>
            <a:ahLst/>
            <a:cxnLst/>
            <a:rect l="l" t="t" r="r" b="b"/>
            <a:pathLst>
              <a:path w="9110805" h="2293951" extrusionOk="0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689118" y="3527914"/>
            <a:ext cx="5237100" cy="15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</a:pPr>
            <a:r>
              <a:rPr lang="en" sz="2100" dirty="0">
                <a:solidFill>
                  <a:srgbClr val="FFFFFF"/>
                </a:solidFill>
              </a:rPr>
              <a:t>PVA Africa Network Meeting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</a:pPr>
            <a:r>
              <a:rPr lang="en-US" sz="2100" dirty="0" smtClean="0">
                <a:solidFill>
                  <a:srgbClr val="FFFFFF"/>
                </a:solidFill>
              </a:rPr>
              <a:t>January 25, 2022</a:t>
            </a:r>
            <a:endParaRPr sz="2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0" y="523100"/>
            <a:ext cx="9144000" cy="284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9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rPr lang="en" sz="2700" b="1">
                <a:solidFill>
                  <a:schemeClr val="lt1"/>
                </a:solidFill>
              </a:rPr>
              <a:t> 	Today’s agenda</a:t>
            </a:r>
            <a:endParaRPr sz="2700" b="1">
              <a:solidFill>
                <a:schemeClr val="lt1"/>
              </a:solidFill>
            </a:endParaRPr>
          </a:p>
        </p:txBody>
      </p:sp>
      <p:pic>
        <p:nvPicPr>
          <p:cNvPr id="93" name="Google Shape;93;p18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79" t="13120" r="60358" b="9563"/>
          <a:stretch/>
        </p:blipFill>
        <p:spPr>
          <a:xfrm>
            <a:off x="8292465" y="4488042"/>
            <a:ext cx="594359" cy="58301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0" y="800099"/>
            <a:ext cx="8824800" cy="427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indent="0">
              <a:buNone/>
            </a:pPr>
            <a:r>
              <a:rPr lang="en-US" sz="2800" b="1" dirty="0" smtClean="0"/>
              <a:t>PVA </a:t>
            </a:r>
            <a:r>
              <a:rPr lang="en-US" sz="2800" b="1" dirty="0"/>
              <a:t>Global </a:t>
            </a:r>
            <a:r>
              <a:rPr lang="en-US" sz="2800" b="1" dirty="0" smtClean="0"/>
              <a:t>Update</a:t>
            </a:r>
          </a:p>
          <a:p>
            <a:pPr marL="139700" indent="0">
              <a:buNone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Updates </a:t>
            </a:r>
            <a:r>
              <a:rPr lang="en-US" sz="2800" b="1" dirty="0"/>
              <a:t>from around the continent</a:t>
            </a:r>
            <a:br>
              <a:rPr lang="en-US" sz="2800" b="1" dirty="0"/>
            </a:br>
            <a:endParaRPr lang="en-US" sz="2800" b="1" dirty="0" smtClean="0"/>
          </a:p>
          <a:p>
            <a:pPr marL="139700" indent="0">
              <a:buNone/>
            </a:pPr>
            <a:r>
              <a:rPr lang="en-US" sz="2800" b="1" dirty="0" smtClean="0"/>
              <a:t>Update </a:t>
            </a:r>
            <a:r>
              <a:rPr lang="en-US" sz="2800" b="1" dirty="0"/>
              <a:t>on PVA Africa</a:t>
            </a:r>
            <a:br>
              <a:rPr lang="en-US" sz="2800" b="1" dirty="0"/>
            </a:br>
            <a:endParaRPr lang="en-US" sz="2800" b="1" dirty="0" smtClean="0"/>
          </a:p>
          <a:p>
            <a:pPr marL="139700" indent="0">
              <a:buNone/>
            </a:pPr>
            <a:r>
              <a:rPr lang="en-US" sz="2800" b="1" dirty="0" smtClean="0"/>
              <a:t>Key </a:t>
            </a:r>
            <a:r>
              <a:rPr lang="en-US" sz="2800" b="1" dirty="0"/>
              <a:t>upcoming dates in Q1 2022</a:t>
            </a:r>
            <a:br>
              <a:rPr lang="en-US" sz="2800" b="1" dirty="0"/>
            </a:br>
            <a:endParaRPr lang="en-US" sz="2800" b="1" dirty="0" smtClean="0"/>
          </a:p>
          <a:p>
            <a:pPr marL="139700" indent="0">
              <a:buNone/>
            </a:pPr>
            <a:r>
              <a:rPr lang="en-US" sz="2800" b="1" dirty="0" smtClean="0"/>
              <a:t>Any </a:t>
            </a:r>
            <a:r>
              <a:rPr lang="en-US" sz="2800" b="1" dirty="0"/>
              <a:t>other </a:t>
            </a:r>
            <a:r>
              <a:rPr lang="en-US" sz="2800" b="1" dirty="0" smtClean="0"/>
              <a:t>business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What is the PVA??</a:t>
            </a:r>
            <a:endParaRPr b="1"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dirty="0"/>
              <a:t>The People’s Vaccine Alliance is a </a:t>
            </a:r>
            <a:r>
              <a:rPr lang="en" b="1" dirty="0"/>
              <a:t>coalition </a:t>
            </a:r>
            <a:r>
              <a:rPr lang="en" b="1" u="sng" dirty="0">
                <a:solidFill>
                  <a:schemeClr val="hlink"/>
                </a:solidFill>
                <a:hlinkClick r:id="rId3"/>
              </a:rPr>
              <a:t>over </a:t>
            </a:r>
            <a:r>
              <a:rPr lang="en-US" b="1" u="sng" dirty="0" smtClean="0">
                <a:solidFill>
                  <a:schemeClr val="hlink"/>
                </a:solidFill>
                <a:hlinkClick r:id="rId3"/>
              </a:rPr>
              <a:t>85</a:t>
            </a:r>
            <a:r>
              <a:rPr lang="en" b="1" u="sng" dirty="0" smtClean="0">
                <a:solidFill>
                  <a:schemeClr val="hlink"/>
                </a:solidFill>
                <a:hlinkClick r:id="rId3"/>
              </a:rPr>
              <a:t> </a:t>
            </a:r>
            <a:r>
              <a:rPr lang="en" b="1" u="sng" dirty="0">
                <a:solidFill>
                  <a:schemeClr val="hlink"/>
                </a:solidFill>
                <a:hlinkClick r:id="rId3"/>
              </a:rPr>
              <a:t>organizations and networks</a:t>
            </a:r>
            <a:r>
              <a:rPr lang="en" dirty="0"/>
              <a:t>, with the support of </a:t>
            </a:r>
            <a:r>
              <a:rPr lang="en" b="1" dirty="0"/>
              <a:t>over 170 former Heads of State, Nobel Laureates, faith leaders, health experts, economists </a:t>
            </a:r>
            <a:r>
              <a:rPr lang="en" dirty="0"/>
              <a:t>and other notable figures </a:t>
            </a:r>
            <a:r>
              <a:rPr lang="en" b="1" dirty="0">
                <a:solidFill>
                  <a:srgbClr val="00B0F0"/>
                </a:solidFill>
              </a:rPr>
              <a:t>fighting to end vaccine apartheid</a:t>
            </a:r>
            <a:r>
              <a:rPr lang="en" dirty="0"/>
              <a:t>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dirty="0"/>
              <a:t>We are united under a common aim of </a:t>
            </a:r>
            <a:r>
              <a:rPr lang="en" b="1" dirty="0"/>
              <a:t>campaigning for a ‘people’s vaccine’ for COVID-19</a:t>
            </a:r>
            <a:r>
              <a:rPr lang="en" dirty="0"/>
              <a:t>. This would be based on shared knowledge, and freely available to everyone, everywhere - a global common good.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 rot="-5400000">
            <a:off x="600167" y="1118527"/>
            <a:ext cx="2500200" cy="2624400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0" descr="Tex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6412" t="12876" r="17300"/>
          <a:stretch/>
        </p:blipFill>
        <p:spPr>
          <a:xfrm>
            <a:off x="1377457" y="0"/>
            <a:ext cx="7972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 rot="5400000">
            <a:off x="-297443" y="2006114"/>
            <a:ext cx="25005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endParaRPr sz="11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DEMANDS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subTitle" idx="1"/>
          </p:nvPr>
        </p:nvSpPr>
        <p:spPr>
          <a:xfrm>
            <a:off x="628649" y="1001794"/>
            <a:ext cx="78867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285"/>
              <a:buNone/>
            </a:pPr>
            <a:endParaRPr/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13" y="239535"/>
            <a:ext cx="9057177" cy="466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321</Words>
  <Application>Microsoft Macintosh PowerPoint</Application>
  <PresentationFormat>On-screen Show (16:9)</PresentationFormat>
  <Paragraphs>28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Simple Light</vt:lpstr>
      <vt:lpstr>PowerPoint Presentation</vt:lpstr>
      <vt:lpstr>  Today’s agenda</vt:lpstr>
      <vt:lpstr>What is the PVA??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MS</cp:lastModifiedBy>
  <cp:revision>12</cp:revision>
  <dcterms:modified xsi:type="dcterms:W3CDTF">2022-01-26T16:02:35Z</dcterms:modified>
  <cp:category/>
</cp:coreProperties>
</file>